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61" r:id="rId3"/>
    <p:sldId id="259" r:id="rId4"/>
    <p:sldId id="257" r:id="rId5"/>
    <p:sldId id="258"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12"/>
    <p:restoredTop sz="96197"/>
  </p:normalViewPr>
  <p:slideViewPr>
    <p:cSldViewPr snapToGrid="0" snapToObjects="1">
      <p:cViewPr varScale="1">
        <p:scale>
          <a:sx n="80" d="100"/>
          <a:sy n="80" d="100"/>
        </p:scale>
        <p:origin x="224"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9CF80-6749-2E49-BD82-39F121A0433C}"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45E8C-2B07-7946-8C10-150340774011}" type="slidenum">
              <a:rPr lang="en-US" smtClean="0"/>
              <a:t>‹#›</a:t>
            </a:fld>
            <a:endParaRPr lang="en-US"/>
          </a:p>
        </p:txBody>
      </p:sp>
    </p:spTree>
    <p:extLst>
      <p:ext uri="{BB962C8B-B14F-4D97-AF65-F5344CB8AC3E}">
        <p14:creationId xmlns:p14="http://schemas.microsoft.com/office/powerpoint/2010/main" val="1542487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article discussed Facebook's new face recognition features, that were introduced in 2018. The features included a setting that would automatically notify users if someone else uploaded a photo of them, as well as an expanded facial recognition system that would suggest tags for users in photos. </a:t>
            </a:r>
          </a:p>
          <a:p>
            <a:endParaRPr lang="en-US" b="0" i="0" dirty="0">
              <a:solidFill>
                <a:srgbClr val="374151"/>
              </a:solidFill>
              <a:effectLst/>
              <a:latin typeface="Söhne"/>
            </a:endParaRPr>
          </a:p>
          <a:p>
            <a:r>
              <a:rPr lang="en-US" b="0" i="0" dirty="0">
                <a:solidFill>
                  <a:srgbClr val="374151"/>
                </a:solidFill>
                <a:effectLst/>
                <a:latin typeface="Söhne"/>
              </a:rPr>
              <a:t>For this technology they used machine learning algorithms to analyze facial features and create a unique "faceprint" for each individual. The article also discusses concerns about the accuracy of the technology and the potential for misuse of users' facial data.</a:t>
            </a:r>
            <a:endParaRPr lang="en-US" dirty="0"/>
          </a:p>
        </p:txBody>
      </p:sp>
      <p:sp>
        <p:nvSpPr>
          <p:cNvPr id="4" name="Slide Number Placeholder 3"/>
          <p:cNvSpPr>
            <a:spLocks noGrp="1"/>
          </p:cNvSpPr>
          <p:nvPr>
            <p:ph type="sldNum" sz="quarter" idx="5"/>
          </p:nvPr>
        </p:nvSpPr>
        <p:spPr/>
        <p:txBody>
          <a:bodyPr/>
          <a:lstStyle/>
          <a:p>
            <a:fld id="{99845E8C-2B07-7946-8C10-150340774011}" type="slidenum">
              <a:rPr lang="en-US" smtClean="0"/>
              <a:t>1</a:t>
            </a:fld>
            <a:endParaRPr lang="en-US"/>
          </a:p>
        </p:txBody>
      </p:sp>
    </p:spTree>
    <p:extLst>
      <p:ext uri="{BB962C8B-B14F-4D97-AF65-F5344CB8AC3E}">
        <p14:creationId xmlns:p14="http://schemas.microsoft.com/office/powerpoint/2010/main" val="145703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Georgia" panose="02040502050405020303" pitchFamily="18" charset="0"/>
              </a:rPr>
              <a:t>1. When a Facebook user with either “tag suggestions” or “face recognition” turned on is tagged in a photo, the social network’s machine learning systems analyze the pixels of the face in the image, creating what’s called a “template.” Facebook describes the template as a “string of numbers,” but each user is assigned a template that’s unique to them.</a:t>
            </a:r>
            <a:endParaRPr lang="en-US" dirty="0"/>
          </a:p>
          <a:p>
            <a:endParaRPr lang="en-US" dirty="0"/>
          </a:p>
          <a:p>
            <a:r>
              <a:rPr lang="en-US" dirty="0"/>
              <a:t>2</a:t>
            </a:r>
            <a:r>
              <a:rPr lang="en-US" b="1" dirty="0"/>
              <a:t>. </a:t>
            </a:r>
            <a:r>
              <a:rPr lang="en-US" b="0" i="0" dirty="0">
                <a:solidFill>
                  <a:srgbClr val="222222"/>
                </a:solidFill>
                <a:effectLst/>
                <a:latin typeface="Georgia" panose="02040502050405020303" pitchFamily="18" charset="0"/>
              </a:rPr>
              <a:t>When new photos are uploaded, Facebook compares faces present in the image to templates of relevant users and suggests a tag if there’s a match.</a:t>
            </a:r>
            <a:endParaRPr lang="en-US" b="1" i="0" dirty="0">
              <a:solidFill>
                <a:srgbClr val="222222"/>
              </a:solidFill>
              <a:effectLst/>
              <a:latin typeface="Georgia" panose="02040502050405020303" pitchFamily="18" charset="0"/>
            </a:endParaRPr>
          </a:p>
          <a:p>
            <a:endParaRPr lang="en-US" b="1" i="0" dirty="0">
              <a:solidFill>
                <a:srgbClr val="222222"/>
              </a:solidFill>
              <a:effectLst/>
              <a:latin typeface="Georgia" panose="02040502050405020303" pitchFamily="18" charset="0"/>
            </a:endParaRPr>
          </a:p>
          <a:p>
            <a:r>
              <a:rPr lang="en-US" b="1" i="0" dirty="0">
                <a:solidFill>
                  <a:srgbClr val="222222"/>
                </a:solidFill>
                <a:effectLst/>
                <a:latin typeface="Georgia" panose="02040502050405020303" pitchFamily="18" charset="0"/>
              </a:rPr>
              <a:t>3. </a:t>
            </a:r>
            <a:r>
              <a:rPr lang="en-US" b="0" i="0" dirty="0">
                <a:solidFill>
                  <a:srgbClr val="222222"/>
                </a:solidFill>
                <a:effectLst/>
                <a:latin typeface="Georgia" panose="02040502050405020303" pitchFamily="18" charset="0"/>
              </a:rPr>
              <a:t>These templates are voluntary: You only have a template if you have tag suggestions or face recognition enabled. If you decide to turn off tag suggestions or the new face recognition features, Facebook says the templates are deleted. However, you can re-enable the features.</a:t>
            </a:r>
            <a:endParaRPr lang="en-US" dirty="0"/>
          </a:p>
        </p:txBody>
      </p:sp>
      <p:sp>
        <p:nvSpPr>
          <p:cNvPr id="4" name="Slide Number Placeholder 3"/>
          <p:cNvSpPr>
            <a:spLocks noGrp="1"/>
          </p:cNvSpPr>
          <p:nvPr>
            <p:ph type="sldNum" sz="quarter" idx="5"/>
          </p:nvPr>
        </p:nvSpPr>
        <p:spPr/>
        <p:txBody>
          <a:bodyPr/>
          <a:lstStyle/>
          <a:p>
            <a:fld id="{99845E8C-2B07-7946-8C10-150340774011}" type="slidenum">
              <a:rPr lang="en-US" smtClean="0"/>
              <a:t>3</a:t>
            </a:fld>
            <a:endParaRPr lang="en-US"/>
          </a:p>
        </p:txBody>
      </p:sp>
    </p:spTree>
    <p:extLst>
      <p:ext uri="{BB962C8B-B14F-4D97-AF65-F5344CB8AC3E}">
        <p14:creationId xmlns:p14="http://schemas.microsoft.com/office/powerpoint/2010/main" val="19615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b="0" i="0" dirty="0">
                <a:solidFill>
                  <a:srgbClr val="222222"/>
                </a:solidFill>
                <a:effectLst/>
                <a:latin typeface="Georgia" panose="02040502050405020303" pitchFamily="18" charset="0"/>
              </a:rPr>
              <a:t>Facebook will alert you when photos of you are uploaded, even if you haven’t been tagged in them. This happens even if you aren’t friends with the person who uploaded the photo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Georgia" panose="02040502050405020303" pitchFamily="18" charset="0"/>
              </a:rPr>
              <a:t>(so long as you’re included the audience group specified by the uploader’s privacy settings.)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b="0" i="0" dirty="0">
                <a:solidFill>
                  <a:srgbClr val="222222"/>
                </a:solidFill>
                <a:effectLst/>
                <a:latin typeface="Georgia" panose="02040502050405020303" pitchFamily="18" charset="0"/>
              </a:rPr>
              <a:t>Facebook will alert you if your face is included in a profile picture. This update is aimed squarely at preventing catfishing style attacks and </a:t>
            </a:r>
            <a:r>
              <a:rPr lang="en-US" b="0" i="0" dirty="0">
                <a:solidFill>
                  <a:srgbClr val="344854"/>
                </a:solidFill>
                <a:effectLst/>
                <a:latin typeface="Optimistic Text"/>
              </a:rPr>
              <a:t>prevent people from impersonating others on Facebook.</a:t>
            </a:r>
            <a:endParaRPr lang="en-US" b="0" i="0" dirty="0">
              <a:solidFill>
                <a:srgbClr val="222222"/>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2222"/>
              </a:solidFill>
              <a:effectLst/>
              <a:latin typeface="Georgia" panose="02040502050405020303" pitchFamily="18" charset="0"/>
            </a:endParaRPr>
          </a:p>
          <a:p>
            <a:r>
              <a:rPr lang="en-US" dirty="0"/>
              <a:t>3. Finally, visually impaired users can now hear aloud who’s tagged in photos alongside them. </a:t>
            </a:r>
            <a:r>
              <a:rPr lang="en-US" b="0" i="0" dirty="0">
                <a:solidFill>
                  <a:srgbClr val="344854"/>
                </a:solidFill>
                <a:effectLst/>
                <a:latin typeface="Optimistic Text"/>
              </a:rPr>
              <a:t>They can also know who appears in photos in their News Feed even if people aren’t tagged.</a:t>
            </a:r>
            <a:endParaRPr lang="en-US" dirty="0"/>
          </a:p>
        </p:txBody>
      </p:sp>
      <p:sp>
        <p:nvSpPr>
          <p:cNvPr id="4" name="Slide Number Placeholder 3"/>
          <p:cNvSpPr>
            <a:spLocks noGrp="1"/>
          </p:cNvSpPr>
          <p:nvPr>
            <p:ph type="sldNum" sz="quarter" idx="5"/>
          </p:nvPr>
        </p:nvSpPr>
        <p:spPr/>
        <p:txBody>
          <a:bodyPr/>
          <a:lstStyle/>
          <a:p>
            <a:fld id="{99845E8C-2B07-7946-8C10-150340774011}" type="slidenum">
              <a:rPr lang="en-US" smtClean="0"/>
              <a:t>4</a:t>
            </a:fld>
            <a:endParaRPr lang="en-US"/>
          </a:p>
        </p:txBody>
      </p:sp>
    </p:spTree>
    <p:extLst>
      <p:ext uri="{BB962C8B-B14F-4D97-AF65-F5344CB8AC3E}">
        <p14:creationId xmlns:p14="http://schemas.microsoft.com/office/powerpoint/2010/main" val="1601367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4854"/>
                </a:solidFill>
                <a:effectLst/>
                <a:latin typeface="Optimistic Text"/>
              </a:rPr>
              <a:t>You control whether Facebook can recognize you in photos and videos. </a:t>
            </a:r>
            <a:r>
              <a:rPr lang="en-US" dirty="0"/>
              <a:t> </a:t>
            </a:r>
          </a:p>
          <a:p>
            <a:pPr algn="l"/>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If you have tag suggestions turned off,  the new facial recognition features will be turned off by default </a:t>
            </a:r>
            <a:r>
              <a:rPr lang="en-US" b="0" i="0" dirty="0">
                <a:solidFill>
                  <a:srgbClr val="344854"/>
                </a:solidFill>
                <a:effectLst/>
                <a:latin typeface="Optimistic Text"/>
              </a:rPr>
              <a:t>and will remain that way until you decide to change it.</a:t>
            </a:r>
          </a:p>
          <a:p>
            <a:pPr algn="l"/>
            <a:endParaRPr lang="en-US" b="0" i="0" dirty="0">
              <a:solidFill>
                <a:srgbClr val="344854"/>
              </a:solidFill>
              <a:effectLst/>
              <a:latin typeface="Optimistic Text"/>
            </a:endParaRPr>
          </a:p>
          <a:p>
            <a:pPr algn="l"/>
            <a:r>
              <a:rPr lang="en-US" b="0" i="0" dirty="0">
                <a:solidFill>
                  <a:srgbClr val="152E3B"/>
                </a:solidFill>
                <a:effectLst/>
                <a:latin typeface="flamalight"/>
              </a:rPr>
              <a:t>If you decide to turn it on, the system will use images in which it already knew you appeared in order to train its recognition software to identify you elsewhere on </a:t>
            </a:r>
            <a:r>
              <a:rPr lang="en-US" b="0" i="0" dirty="0" err="1">
                <a:solidFill>
                  <a:srgbClr val="152E3B"/>
                </a:solidFill>
                <a:effectLst/>
                <a:latin typeface="flamalight"/>
              </a:rPr>
              <a:t>facebook</a:t>
            </a:r>
            <a:r>
              <a:rPr lang="en-US" b="0" i="0" dirty="0">
                <a:solidFill>
                  <a:srgbClr val="152E3B"/>
                </a:solidFill>
                <a:effectLst/>
                <a:latin typeface="flamalight"/>
              </a:rPr>
              <a:t>.</a:t>
            </a:r>
            <a:endParaRPr lang="en-US" b="0" i="0" dirty="0">
              <a:solidFill>
                <a:srgbClr val="344854"/>
              </a:solidFill>
              <a:effectLst/>
              <a:latin typeface="Optimistic Text"/>
            </a:endParaRPr>
          </a:p>
        </p:txBody>
      </p:sp>
      <p:sp>
        <p:nvSpPr>
          <p:cNvPr id="4" name="Slide Number Placeholder 3"/>
          <p:cNvSpPr>
            <a:spLocks noGrp="1"/>
          </p:cNvSpPr>
          <p:nvPr>
            <p:ph type="sldNum" sz="quarter" idx="5"/>
          </p:nvPr>
        </p:nvSpPr>
        <p:spPr/>
        <p:txBody>
          <a:bodyPr/>
          <a:lstStyle/>
          <a:p>
            <a:fld id="{99845E8C-2B07-7946-8C10-150340774011}" type="slidenum">
              <a:rPr lang="en-US" smtClean="0"/>
              <a:t>5</a:t>
            </a:fld>
            <a:endParaRPr lang="en-US"/>
          </a:p>
        </p:txBody>
      </p:sp>
    </p:spTree>
    <p:extLst>
      <p:ext uri="{BB962C8B-B14F-4D97-AF65-F5344CB8AC3E}">
        <p14:creationId xmlns:p14="http://schemas.microsoft.com/office/powerpoint/2010/main" val="279996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374151"/>
                </a:solidFill>
                <a:effectLst/>
                <a:latin typeface="Söhne"/>
              </a:rPr>
              <a:t>Biometric data is unique to an individual and can be used to identify them, even if they are not aware of it. This data can be used to create a digital profile of a person, which can be used for targeted advertising or other purposes.</a:t>
            </a:r>
          </a:p>
          <a:p>
            <a:pPr marL="228600" indent="-228600">
              <a:buAutoNum type="arabicPeriod"/>
            </a:pPr>
            <a:endParaRPr lang="en-US" b="0" i="0" dirty="0">
              <a:solidFill>
                <a:srgbClr val="374151"/>
              </a:solidFill>
              <a:effectLst/>
              <a:latin typeface="Söhne"/>
            </a:endParaRPr>
          </a:p>
          <a:p>
            <a:pPr marL="228600" indent="-228600">
              <a:buAutoNum type="arabicPeriod"/>
            </a:pPr>
            <a:r>
              <a:rPr lang="en-US" b="0" i="0" dirty="0">
                <a:solidFill>
                  <a:srgbClr val="374151"/>
                </a:solidFill>
                <a:effectLst/>
                <a:latin typeface="Söhne"/>
              </a:rPr>
              <a:t>For example, if someone posts a photo of themselves at a particular location, Facebook's face recognition technology could be used to track their movements and identify their location in other photos.</a:t>
            </a:r>
          </a:p>
          <a:p>
            <a:pPr marL="228600" indent="-228600">
              <a:buAutoNum type="arabicPeriod"/>
            </a:pPr>
            <a:endParaRPr lang="en-US" b="0" i="0" dirty="0">
              <a:solidFill>
                <a:srgbClr val="374151"/>
              </a:solidFill>
              <a:effectLst/>
              <a:latin typeface="Söhne"/>
            </a:endParaRPr>
          </a:p>
          <a:p>
            <a:pPr marL="228600" indent="-228600">
              <a:buAutoNum type="arabicPeriod"/>
            </a:pPr>
            <a:r>
              <a:rPr lang="en-US" b="0" i="0" dirty="0">
                <a:solidFill>
                  <a:srgbClr val="374151"/>
                </a:solidFill>
                <a:effectLst/>
                <a:latin typeface="Söhne"/>
              </a:rPr>
              <a:t>Some people worry that law enforcement agencies could use the technology to identify protesters or other individuals who are exercising their rights to free speech.</a:t>
            </a:r>
            <a:endParaRPr lang="en-US" dirty="0"/>
          </a:p>
        </p:txBody>
      </p:sp>
      <p:sp>
        <p:nvSpPr>
          <p:cNvPr id="4" name="Slide Number Placeholder 3"/>
          <p:cNvSpPr>
            <a:spLocks noGrp="1"/>
          </p:cNvSpPr>
          <p:nvPr>
            <p:ph type="sldNum" sz="quarter" idx="5"/>
          </p:nvPr>
        </p:nvSpPr>
        <p:spPr/>
        <p:txBody>
          <a:bodyPr/>
          <a:lstStyle/>
          <a:p>
            <a:fld id="{99845E8C-2B07-7946-8C10-150340774011}" type="slidenum">
              <a:rPr lang="en-US" smtClean="0"/>
              <a:t>6</a:t>
            </a:fld>
            <a:endParaRPr lang="en-US"/>
          </a:p>
        </p:txBody>
      </p:sp>
    </p:spTree>
    <p:extLst>
      <p:ext uri="{BB962C8B-B14F-4D97-AF65-F5344CB8AC3E}">
        <p14:creationId xmlns:p14="http://schemas.microsoft.com/office/powerpoint/2010/main" val="98341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00000"/>
                </a:solidFill>
                <a:effectLst/>
                <a:latin typeface="Jost"/>
              </a:rPr>
              <a:t>In 2021 </a:t>
            </a:r>
            <a:r>
              <a:rPr lang="en-US" b="0" i="0" dirty="0" err="1">
                <a:solidFill>
                  <a:srgbClr val="000000"/>
                </a:solidFill>
                <a:effectLst/>
                <a:latin typeface="Jost"/>
              </a:rPr>
              <a:t>facebook</a:t>
            </a:r>
            <a:r>
              <a:rPr lang="en-US" b="0" i="0" dirty="0">
                <a:solidFill>
                  <a:srgbClr val="000000"/>
                </a:solidFill>
                <a:effectLst/>
                <a:latin typeface="Jost"/>
              </a:rPr>
              <a:t> announced that they will be </a:t>
            </a:r>
            <a:r>
              <a:rPr lang="en-US" b="0" i="0" dirty="0">
                <a:solidFill>
                  <a:srgbClr val="374151"/>
                </a:solidFill>
                <a:effectLst/>
                <a:latin typeface="Söhne"/>
              </a:rPr>
              <a:t>shutting down the face recognition system and deleting the existing database of facial recognition data. This decision was made as part of Facebook's efforts to improve its privacy practices and increase user control over their data. And went to effect in 2022.</a:t>
            </a:r>
          </a:p>
          <a:p>
            <a:pPr algn="l" fontAlgn="base"/>
            <a:endParaRPr lang="en-US" b="0" i="0" dirty="0">
              <a:solidFill>
                <a:srgbClr val="374151"/>
              </a:solidFill>
              <a:effectLst/>
              <a:latin typeface="Söhne"/>
            </a:endParaRPr>
          </a:p>
          <a:p>
            <a:pPr algn="l"/>
            <a:r>
              <a:rPr lang="en-US" b="0" i="0" dirty="0">
                <a:solidFill>
                  <a:srgbClr val="374151"/>
                </a:solidFill>
                <a:effectLst/>
                <a:latin typeface="Söhne"/>
              </a:rPr>
              <a:t>As part of its decision to end the facial recognition feature, Facebook stated that it would no longer automatically recognize people in photos, and it would also stop using facial recognition for other features like friend suggestions. Instead, they would focus on providing users with more control over their data and privacy settings. For example, users can still manually tag their friends in photos, so that’s still an option.</a:t>
            </a:r>
          </a:p>
        </p:txBody>
      </p:sp>
      <p:sp>
        <p:nvSpPr>
          <p:cNvPr id="4" name="Slide Number Placeholder 3"/>
          <p:cNvSpPr>
            <a:spLocks noGrp="1"/>
          </p:cNvSpPr>
          <p:nvPr>
            <p:ph type="sldNum" sz="quarter" idx="5"/>
          </p:nvPr>
        </p:nvSpPr>
        <p:spPr/>
        <p:txBody>
          <a:bodyPr/>
          <a:lstStyle/>
          <a:p>
            <a:fld id="{99845E8C-2B07-7946-8C10-150340774011}" type="slidenum">
              <a:rPr lang="en-US" smtClean="0"/>
              <a:t>7</a:t>
            </a:fld>
            <a:endParaRPr lang="en-US"/>
          </a:p>
        </p:txBody>
      </p:sp>
    </p:spTree>
    <p:extLst>
      <p:ext uri="{BB962C8B-B14F-4D97-AF65-F5344CB8AC3E}">
        <p14:creationId xmlns:p14="http://schemas.microsoft.com/office/powerpoint/2010/main" val="782400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4/21/23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4/21/23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656E5CA-2D63-834E-0F82-C4D36538DF4E}"/>
              </a:ext>
            </a:extLst>
          </p:cNvPr>
          <p:cNvSpPr>
            <a:spLocks noGrp="1"/>
          </p:cNvSpPr>
          <p:nvPr>
            <p:ph type="ctrTitle"/>
          </p:nvPr>
        </p:nvSpPr>
        <p:spPr>
          <a:xfrm>
            <a:off x="7914894" y="1909763"/>
            <a:ext cx="3772281" cy="1973261"/>
          </a:xfrm>
        </p:spPr>
        <p:txBody>
          <a:bodyPr>
            <a:noAutofit/>
          </a:bodyPr>
          <a:lstStyle/>
          <a:p>
            <a:r>
              <a:rPr lang="en-US" sz="4400" dirty="0"/>
              <a:t>Facebook </a:t>
            </a:r>
            <a:br>
              <a:rPr lang="en-US" sz="4400" dirty="0"/>
            </a:br>
            <a:r>
              <a:rPr lang="en-US" sz="4400" dirty="0"/>
              <a:t>facial recognition</a:t>
            </a:r>
          </a:p>
        </p:txBody>
      </p:sp>
      <p:pic>
        <p:nvPicPr>
          <p:cNvPr id="8" name="Picture 7" descr="A picture containing text, screen, sign&#10;&#10;Description automatically generated">
            <a:extLst>
              <a:ext uri="{FF2B5EF4-FFF2-40B4-BE49-F238E27FC236}">
                <a16:creationId xmlns:a16="http://schemas.microsoft.com/office/drawing/2014/main" id="{B3E1EBAC-71E2-65DC-96BE-F2EC2D5B0C8D}"/>
              </a:ext>
            </a:extLst>
          </p:cNvPr>
          <p:cNvPicPr>
            <a:picLocks noChangeAspect="1"/>
          </p:cNvPicPr>
          <p:nvPr/>
        </p:nvPicPr>
        <p:blipFill rotWithShape="1">
          <a:blip r:embed="rId5"/>
          <a:srcRect r="37728"/>
          <a:stretch/>
        </p:blipFill>
        <p:spPr>
          <a:xfrm>
            <a:off x="-5597" y="-1"/>
            <a:ext cx="7558541" cy="6858001"/>
          </a:xfrm>
          <a:prstGeom prst="rect">
            <a:avLst/>
          </a:prstGeom>
        </p:spPr>
      </p:pic>
      <p:grpSp>
        <p:nvGrpSpPr>
          <p:cNvPr id="17" name="Group 16">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8"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7"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3" name="Group 72">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4"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
        <p:nvSpPr>
          <p:cNvPr id="3" name="TextBox 2">
            <a:extLst>
              <a:ext uri="{FF2B5EF4-FFF2-40B4-BE49-F238E27FC236}">
                <a16:creationId xmlns:a16="http://schemas.microsoft.com/office/drawing/2014/main" id="{D9318961-F36A-B32F-DF55-EC95AF35E1FB}"/>
              </a:ext>
            </a:extLst>
          </p:cNvPr>
          <p:cNvSpPr txBox="1"/>
          <p:nvPr/>
        </p:nvSpPr>
        <p:spPr>
          <a:xfrm>
            <a:off x="8012331" y="3904666"/>
            <a:ext cx="2664209" cy="1754326"/>
          </a:xfrm>
          <a:prstGeom prst="rect">
            <a:avLst/>
          </a:prstGeom>
          <a:noFill/>
        </p:spPr>
        <p:txBody>
          <a:bodyPr wrap="square" rtlCol="0">
            <a:spAutoFit/>
          </a:bodyPr>
          <a:lstStyle/>
          <a:p>
            <a:pPr algn="l"/>
            <a:r>
              <a:rPr lang="en-US" b="0" i="0" dirty="0">
                <a:solidFill>
                  <a:schemeClr val="bg1"/>
                </a:solidFill>
                <a:effectLst/>
                <a:latin typeface="Space Grotesk"/>
              </a:rPr>
              <a:t>Facebook can identify your face. Creepy or cool? You decide</a:t>
            </a:r>
          </a:p>
          <a:p>
            <a:pPr algn="l"/>
            <a:br>
              <a:rPr lang="en-US" b="0" i="0" dirty="0">
                <a:solidFill>
                  <a:srgbClr val="000000"/>
                </a:solidFill>
                <a:effectLst/>
                <a:latin typeface="Jost"/>
              </a:rPr>
            </a:br>
            <a:endParaRPr lang="en-US" b="0" i="0" dirty="0">
              <a:solidFill>
                <a:srgbClr val="000000"/>
              </a:solidFill>
              <a:effectLst/>
              <a:latin typeface="Jost"/>
            </a:endParaRPr>
          </a:p>
          <a:p>
            <a:endParaRPr lang="en-US" dirty="0"/>
          </a:p>
        </p:txBody>
      </p:sp>
    </p:spTree>
    <p:extLst>
      <p:ext uri="{BB962C8B-B14F-4D97-AF65-F5344CB8AC3E}">
        <p14:creationId xmlns:p14="http://schemas.microsoft.com/office/powerpoint/2010/main" val="349941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65540A-BD76-A742-9EC3-67767BE5D936}"/>
              </a:ext>
            </a:extLst>
          </p:cNvPr>
          <p:cNvSpPr>
            <a:spLocks noGrp="1"/>
          </p:cNvSpPr>
          <p:nvPr>
            <p:ph type="title"/>
          </p:nvPr>
        </p:nvSpPr>
        <p:spPr>
          <a:xfrm>
            <a:off x="1141413" y="618518"/>
            <a:ext cx="4459286" cy="1478570"/>
          </a:xfrm>
        </p:spPr>
        <p:txBody>
          <a:bodyPr>
            <a:normAutofit/>
          </a:bodyPr>
          <a:lstStyle/>
          <a:p>
            <a:endParaRPr lang="en-US" sz="3200" dirty="0"/>
          </a:p>
        </p:txBody>
      </p:sp>
      <p:sp>
        <p:nvSpPr>
          <p:cNvPr id="11" name="Content Placeholder 10">
            <a:extLst>
              <a:ext uri="{FF2B5EF4-FFF2-40B4-BE49-F238E27FC236}">
                <a16:creationId xmlns:a16="http://schemas.microsoft.com/office/drawing/2014/main" id="{A6487473-945F-0A8B-1D3B-52F5D4DA4E2F}"/>
              </a:ext>
            </a:extLst>
          </p:cNvPr>
          <p:cNvSpPr>
            <a:spLocks noGrp="1"/>
          </p:cNvSpPr>
          <p:nvPr>
            <p:ph idx="1"/>
          </p:nvPr>
        </p:nvSpPr>
        <p:spPr>
          <a:xfrm>
            <a:off x="1141412" y="2249487"/>
            <a:ext cx="4459287" cy="3965046"/>
          </a:xfrm>
        </p:spPr>
        <p:txBody>
          <a:bodyPr>
            <a:normAutofit/>
          </a:bodyPr>
          <a:lstStyle/>
          <a:p>
            <a:endParaRPr lang="en-US" sz="2000" dirty="0"/>
          </a:p>
        </p:txBody>
      </p:sp>
      <p:pic>
        <p:nvPicPr>
          <p:cNvPr id="7" name="FDownloader.Net - 10156872585996729(720p).mp4">
            <a:hlinkClick r:id="" action="ppaction://media"/>
            <a:extLst>
              <a:ext uri="{FF2B5EF4-FFF2-40B4-BE49-F238E27FC236}">
                <a16:creationId xmlns:a16="http://schemas.microsoft.com/office/drawing/2014/main" id="{F72C2CB1-A9A4-6DCD-D82F-F5AE6CB4B1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 y="19735"/>
            <a:ext cx="12165388" cy="684302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954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FCA5-B23A-A5A4-93B6-532702342BED}"/>
              </a:ext>
            </a:extLst>
          </p:cNvPr>
          <p:cNvSpPr>
            <a:spLocks noGrp="1"/>
          </p:cNvSpPr>
          <p:nvPr>
            <p:ph type="title"/>
          </p:nvPr>
        </p:nvSpPr>
        <p:spPr>
          <a:xfrm>
            <a:off x="1141413" y="618517"/>
            <a:ext cx="2877336" cy="5507328"/>
          </a:xfrm>
        </p:spPr>
        <p:txBody>
          <a:bodyPr>
            <a:normAutofit/>
          </a:bodyPr>
          <a:lstStyle/>
          <a:p>
            <a:pPr algn="ctr"/>
            <a:r>
              <a:rPr lang="en-US" sz="3300" dirty="0">
                <a:solidFill>
                  <a:schemeClr val="bg1"/>
                </a:solidFill>
              </a:rPr>
              <a:t>How Facebook uses artificial intelligence for face recognition</a:t>
            </a:r>
          </a:p>
        </p:txBody>
      </p:sp>
      <p:sp>
        <p:nvSpPr>
          <p:cNvPr id="3" name="Content Placeholder 2">
            <a:extLst>
              <a:ext uri="{FF2B5EF4-FFF2-40B4-BE49-F238E27FC236}">
                <a16:creationId xmlns:a16="http://schemas.microsoft.com/office/drawing/2014/main" id="{ACD52DFC-F801-45F8-A5B3-026B9E2BCC93}"/>
              </a:ext>
            </a:extLst>
          </p:cNvPr>
          <p:cNvSpPr>
            <a:spLocks noGrp="1"/>
          </p:cNvSpPr>
          <p:nvPr>
            <p:ph idx="1"/>
          </p:nvPr>
        </p:nvSpPr>
        <p:spPr>
          <a:xfrm>
            <a:off x="4540743" y="638650"/>
            <a:ext cx="7034485" cy="3782778"/>
          </a:xfrm>
        </p:spPr>
        <p:txBody>
          <a:bodyPr>
            <a:normAutofit/>
          </a:bodyPr>
          <a:lstStyle/>
          <a:p>
            <a:pPr marL="0" indent="0">
              <a:buNone/>
            </a:pPr>
            <a:r>
              <a:rPr lang="en-US" dirty="0"/>
              <a:t>Deep learning process that </a:t>
            </a:r>
            <a:r>
              <a:rPr lang="en-US" b="0" i="0" dirty="0">
                <a:effectLst/>
              </a:rPr>
              <a:t>analyzes the pixels in photos you’re already tagged in and generates a string of numbers called a template. </a:t>
            </a:r>
          </a:p>
          <a:p>
            <a:pPr marL="0" indent="0">
              <a:buNone/>
            </a:pPr>
            <a:r>
              <a:rPr lang="en-US" b="0" i="0" dirty="0">
                <a:effectLst/>
              </a:rPr>
              <a:t>When photos and videos are uploaded to the</a:t>
            </a:r>
            <a:r>
              <a:rPr lang="en-US" dirty="0"/>
              <a:t> </a:t>
            </a:r>
            <a:r>
              <a:rPr lang="en-US" b="0" i="0" dirty="0">
                <a:effectLst/>
              </a:rPr>
              <a:t>systems, they compare those images to the template.</a:t>
            </a:r>
            <a:endParaRPr lang="en-US" dirty="0"/>
          </a:p>
        </p:txBody>
      </p:sp>
      <p:pic>
        <p:nvPicPr>
          <p:cNvPr id="5" name="Picture 4" descr="Diagram&#10;&#10;Description automatically generated">
            <a:extLst>
              <a:ext uri="{FF2B5EF4-FFF2-40B4-BE49-F238E27FC236}">
                <a16:creationId xmlns:a16="http://schemas.microsoft.com/office/drawing/2014/main" id="{66250BB1-74E8-5571-2EF0-CF2961CE59B8}"/>
              </a:ext>
            </a:extLst>
          </p:cNvPr>
          <p:cNvPicPr>
            <a:picLocks noChangeAspect="1"/>
          </p:cNvPicPr>
          <p:nvPr/>
        </p:nvPicPr>
        <p:blipFill>
          <a:blip r:embed="rId4"/>
          <a:stretch>
            <a:fillRect/>
          </a:stretch>
        </p:blipFill>
        <p:spPr>
          <a:xfrm>
            <a:off x="4761720" y="3609475"/>
            <a:ext cx="6592529" cy="23238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86904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C9C3-20B1-9C05-FF57-3C09E67D764F}"/>
              </a:ext>
            </a:extLst>
          </p:cNvPr>
          <p:cNvSpPr>
            <a:spLocks noGrp="1"/>
          </p:cNvSpPr>
          <p:nvPr>
            <p:ph type="title"/>
          </p:nvPr>
        </p:nvSpPr>
        <p:spPr>
          <a:xfrm>
            <a:off x="5034577" y="618518"/>
            <a:ext cx="6012833" cy="1478570"/>
          </a:xfrm>
        </p:spPr>
        <p:txBody>
          <a:bodyPr>
            <a:normAutofit/>
          </a:bodyPr>
          <a:lstStyle/>
          <a:p>
            <a:r>
              <a:rPr lang="en-US" b="0" i="0" dirty="0">
                <a:solidFill>
                  <a:srgbClr val="374151"/>
                </a:solidFill>
                <a:effectLst/>
                <a:latin typeface="Söhne"/>
              </a:rPr>
              <a:t>What are the new face recognition features?</a:t>
            </a:r>
            <a:endParaRPr lang="en-US" dirty="0"/>
          </a:p>
        </p:txBody>
      </p:sp>
      <p:pic>
        <p:nvPicPr>
          <p:cNvPr id="5" name="Content Placeholder 4" descr="Graphical user interface, application, Teams&#10;&#10;Description automatically generated">
            <a:extLst>
              <a:ext uri="{FF2B5EF4-FFF2-40B4-BE49-F238E27FC236}">
                <a16:creationId xmlns:a16="http://schemas.microsoft.com/office/drawing/2014/main" id="{1A13A967-D821-EFD1-C846-72C60645F6FE}"/>
              </a:ext>
            </a:extLst>
          </p:cNvPr>
          <p:cNvPicPr>
            <a:picLocks noChangeAspect="1"/>
          </p:cNvPicPr>
          <p:nvPr/>
        </p:nvPicPr>
        <p:blipFill>
          <a:blip r:embed="rId4"/>
          <a:stretch>
            <a:fillRect/>
          </a:stretch>
        </p:blipFill>
        <p:spPr>
          <a:xfrm>
            <a:off x="849086" y="666907"/>
            <a:ext cx="3537857" cy="582363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852C3E44-E881-9105-5571-37AB36020B5D}"/>
              </a:ext>
            </a:extLst>
          </p:cNvPr>
          <p:cNvSpPr>
            <a:spLocks noGrp="1"/>
          </p:cNvSpPr>
          <p:nvPr>
            <p:ph idx="1"/>
          </p:nvPr>
        </p:nvSpPr>
        <p:spPr>
          <a:xfrm>
            <a:off x="5034579" y="2249487"/>
            <a:ext cx="6012832" cy="3541714"/>
          </a:xfrm>
        </p:spPr>
        <p:txBody>
          <a:bodyPr>
            <a:normAutofit/>
          </a:bodyPr>
          <a:lstStyle/>
          <a:p>
            <a:r>
              <a:rPr lang="en-US" dirty="0">
                <a:latin typeface="Söhne"/>
              </a:rPr>
              <a:t>R</a:t>
            </a:r>
            <a:r>
              <a:rPr lang="en-US" b="0" i="0" dirty="0">
                <a:effectLst/>
                <a:latin typeface="Söhne"/>
              </a:rPr>
              <a:t>eceive notifications when you appear in other people's posts</a:t>
            </a:r>
          </a:p>
          <a:p>
            <a:r>
              <a:rPr lang="en-US" dirty="0">
                <a:latin typeface="Optimistic Text"/>
              </a:rPr>
              <a:t>K</a:t>
            </a:r>
            <a:r>
              <a:rPr lang="en-US" b="0" i="0" dirty="0">
                <a:effectLst/>
                <a:latin typeface="Optimistic Text"/>
              </a:rPr>
              <a:t>now when someone is using your image as a profile photo </a:t>
            </a:r>
          </a:p>
          <a:p>
            <a:r>
              <a:rPr lang="en-US" dirty="0">
                <a:latin typeface="Söhne"/>
              </a:rPr>
              <a:t>Vision </a:t>
            </a:r>
            <a:r>
              <a:rPr lang="en-US" b="0" i="0" dirty="0">
                <a:effectLst/>
                <a:latin typeface="Optimistic Text"/>
              </a:rPr>
              <a:t>impaired users can hear aloud who’s in photos they come across </a:t>
            </a:r>
          </a:p>
          <a:p>
            <a:endParaRPr lang="en-US" dirty="0"/>
          </a:p>
        </p:txBody>
      </p:sp>
    </p:spTree>
    <p:extLst>
      <p:ext uri="{BB962C8B-B14F-4D97-AF65-F5344CB8AC3E}">
        <p14:creationId xmlns:p14="http://schemas.microsoft.com/office/powerpoint/2010/main" val="60534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46"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48" name="Group 347">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49"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0"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1"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2"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53"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4"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5"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6"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7"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8"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9"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0"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1"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2"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3"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4"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5"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6"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7"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8"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9"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0"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1"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2"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3"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4"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5"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6"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7"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78"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9"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0"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1"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2"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3"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4"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5"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6"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7"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8"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9"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90"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1"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2"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3"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4"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5"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6"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7"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8"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9"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0"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1"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2"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A547F7BB-EA70-2383-ACAA-8F91C177C511}"/>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b="0" i="0">
                <a:effectLst/>
              </a:rPr>
              <a:t>OPT IN OR OPT OUT?</a:t>
            </a:r>
            <a:endParaRPr lang="en-US" sz="4400"/>
          </a:p>
        </p:txBody>
      </p:sp>
      <p:sp>
        <p:nvSpPr>
          <p:cNvPr id="3" name="Content Placeholder 2">
            <a:extLst>
              <a:ext uri="{FF2B5EF4-FFF2-40B4-BE49-F238E27FC236}">
                <a16:creationId xmlns:a16="http://schemas.microsoft.com/office/drawing/2014/main" id="{04BE6A8D-435C-07AB-D087-250E3340CE3B}"/>
              </a:ext>
            </a:extLst>
          </p:cNvPr>
          <p:cNvSpPr>
            <a:spLocks noGrp="1"/>
          </p:cNvSpPr>
          <p:nvPr>
            <p:ph idx="1"/>
          </p:nvPr>
        </p:nvSpPr>
        <p:spPr>
          <a:xfrm>
            <a:off x="8046666" y="3602038"/>
            <a:ext cx="3500301" cy="2052720"/>
          </a:xfrm>
        </p:spPr>
        <p:txBody>
          <a:bodyPr vert="horz" lIns="91440" tIns="45720" rIns="91440" bIns="45720" rtlCol="0">
            <a:normAutofit/>
          </a:bodyPr>
          <a:lstStyle/>
          <a:p>
            <a:pPr marL="0" indent="0">
              <a:buNone/>
            </a:pPr>
            <a:r>
              <a:rPr lang="en-US" sz="1800" cap="all">
                <a:solidFill>
                  <a:schemeClr val="tx2"/>
                </a:solidFill>
              </a:rPr>
              <a:t>A</a:t>
            </a:r>
            <a:r>
              <a:rPr lang="en-US" sz="1800" b="0" i="0" cap="all">
                <a:solidFill>
                  <a:schemeClr val="tx2"/>
                </a:solidFill>
                <a:effectLst/>
              </a:rPr>
              <a:t> single “on/off” control. </a:t>
            </a:r>
            <a:endParaRPr lang="en-US" sz="1800" cap="all">
              <a:solidFill>
                <a:schemeClr val="tx2"/>
              </a:solidFill>
            </a:endParaRPr>
          </a:p>
        </p:txBody>
      </p:sp>
      <p:sp>
        <p:nvSpPr>
          <p:cNvPr id="404" name="Round Diagonal Corner Rectangle 6">
            <a:extLst>
              <a:ext uri="{FF2B5EF4-FFF2-40B4-BE49-F238E27FC236}">
                <a16:creationId xmlns:a16="http://schemas.microsoft.com/office/drawing/2014/main" id="{BE7A9F7E-BE19-424B-8184-999789F57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AD6A44CF-7F48-B685-1DB6-3A922B4516B1}"/>
              </a:ext>
            </a:extLst>
          </p:cNvPr>
          <p:cNvPicPr>
            <a:picLocks noChangeAspect="1"/>
          </p:cNvPicPr>
          <p:nvPr/>
        </p:nvPicPr>
        <p:blipFill rotWithShape="1">
          <a:blip r:embed="rId5"/>
          <a:srcRect t="10775" b="13979"/>
          <a:stretch/>
        </p:blipFill>
        <p:spPr>
          <a:xfrm>
            <a:off x="1118988" y="1129790"/>
            <a:ext cx="2974328" cy="459093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5301F8B-7740-94D2-01C3-C32A0A16A7D4}"/>
              </a:ext>
            </a:extLst>
          </p:cNvPr>
          <p:cNvPicPr>
            <a:picLocks noChangeAspect="1"/>
          </p:cNvPicPr>
          <p:nvPr/>
        </p:nvPicPr>
        <p:blipFill rotWithShape="1">
          <a:blip r:embed="rId6"/>
          <a:srcRect l="14682" r="16210" b="-3"/>
          <a:stretch/>
        </p:blipFill>
        <p:spPr>
          <a:xfrm>
            <a:off x="4257042" y="1129788"/>
            <a:ext cx="2974328" cy="4590930"/>
          </a:xfrm>
          <a:prstGeom prst="rect">
            <a:avLst/>
          </a:prstGeom>
        </p:spPr>
      </p:pic>
    </p:spTree>
    <p:extLst>
      <p:ext uri="{BB962C8B-B14F-4D97-AF65-F5344CB8AC3E}">
        <p14:creationId xmlns:p14="http://schemas.microsoft.com/office/powerpoint/2010/main" val="4620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4D5A-FC0E-722D-C2DA-2F81265EBBA4}"/>
              </a:ext>
            </a:extLst>
          </p:cNvPr>
          <p:cNvSpPr>
            <a:spLocks noGrp="1"/>
          </p:cNvSpPr>
          <p:nvPr>
            <p:ph type="title"/>
          </p:nvPr>
        </p:nvSpPr>
        <p:spPr/>
        <p:txBody>
          <a:bodyPr/>
          <a:lstStyle/>
          <a:p>
            <a:r>
              <a:rPr lang="en-US" b="0" i="0">
                <a:effectLst/>
                <a:latin typeface="Söhne"/>
              </a:rPr>
              <a:t>Privacy concerns</a:t>
            </a:r>
            <a:endParaRPr lang="en-US" dirty="0"/>
          </a:p>
        </p:txBody>
      </p:sp>
      <p:sp>
        <p:nvSpPr>
          <p:cNvPr id="3" name="Content Placeholder 2">
            <a:extLst>
              <a:ext uri="{FF2B5EF4-FFF2-40B4-BE49-F238E27FC236}">
                <a16:creationId xmlns:a16="http://schemas.microsoft.com/office/drawing/2014/main" id="{86A2831C-8FD4-B478-31E8-E83441CDBCDF}"/>
              </a:ext>
            </a:extLst>
          </p:cNvPr>
          <p:cNvSpPr>
            <a:spLocks noGrp="1"/>
          </p:cNvSpPr>
          <p:nvPr>
            <p:ph idx="1"/>
          </p:nvPr>
        </p:nvSpPr>
        <p:spPr>
          <a:xfrm>
            <a:off x="1141412" y="1804738"/>
            <a:ext cx="9905999" cy="3986464"/>
          </a:xfrm>
        </p:spPr>
        <p:txBody>
          <a:bodyPr/>
          <a:lstStyle/>
          <a:p>
            <a:r>
              <a:rPr lang="en-US" b="0" i="0">
                <a:solidFill>
                  <a:schemeClr val="bg1"/>
                </a:solidFill>
                <a:effectLst/>
                <a:latin typeface="Söhne"/>
              </a:rPr>
              <a:t>Facebook's face recognition technology collects biometric data, which is sensitive personal information</a:t>
            </a:r>
          </a:p>
          <a:p>
            <a:r>
              <a:rPr lang="en-US" b="0" i="0">
                <a:solidFill>
                  <a:schemeClr val="bg1"/>
                </a:solidFill>
                <a:effectLst/>
                <a:latin typeface="Söhne"/>
              </a:rPr>
              <a:t>Facebook's face recognition technology could be used to track people's movements and activities</a:t>
            </a:r>
            <a:endParaRPr lang="en-US">
              <a:solidFill>
                <a:schemeClr val="bg1"/>
              </a:solidFill>
              <a:latin typeface="Söhne"/>
            </a:endParaRPr>
          </a:p>
          <a:p>
            <a:r>
              <a:rPr lang="en-US" b="0" i="0">
                <a:solidFill>
                  <a:schemeClr val="bg1"/>
                </a:solidFill>
                <a:effectLst/>
                <a:latin typeface="Söhne"/>
              </a:rPr>
              <a:t>Facebook's face recognition technology could be used for surveillance purposes</a:t>
            </a:r>
            <a:endParaRPr lang="en-US" dirty="0">
              <a:solidFill>
                <a:schemeClr val="bg1"/>
              </a:solidFill>
            </a:endParaRPr>
          </a:p>
        </p:txBody>
      </p:sp>
      <p:pic>
        <p:nvPicPr>
          <p:cNvPr id="11" name="Picture 10" descr="A picture containing text&#10;&#10;Description automatically generated">
            <a:extLst>
              <a:ext uri="{FF2B5EF4-FFF2-40B4-BE49-F238E27FC236}">
                <a16:creationId xmlns:a16="http://schemas.microsoft.com/office/drawing/2014/main" id="{84991FE6-0445-0E6D-BF86-CF50D507E108}"/>
              </a:ext>
            </a:extLst>
          </p:cNvPr>
          <p:cNvPicPr>
            <a:picLocks noChangeAspect="1"/>
          </p:cNvPicPr>
          <p:nvPr/>
        </p:nvPicPr>
        <p:blipFill>
          <a:blip r:embed="rId3"/>
          <a:stretch>
            <a:fillRect/>
          </a:stretch>
        </p:blipFill>
        <p:spPr>
          <a:xfrm>
            <a:off x="7384648" y="4732634"/>
            <a:ext cx="3361642" cy="1889835"/>
          </a:xfrm>
          <a:prstGeom prst="rect">
            <a:avLst/>
          </a:prstGeom>
        </p:spPr>
      </p:pic>
    </p:spTree>
    <p:extLst>
      <p:ext uri="{BB962C8B-B14F-4D97-AF65-F5344CB8AC3E}">
        <p14:creationId xmlns:p14="http://schemas.microsoft.com/office/powerpoint/2010/main" val="62136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70"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72" name="Group 271">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73"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4"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7"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1"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2"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3"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4"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5"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6"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7"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8"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9"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0"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2"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3"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6"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7"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2"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3"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4"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5"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6"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7"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8"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9"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0"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1"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2"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3"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4"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5"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6"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3383E58-9C7D-8299-6F2B-1AB57897189D}"/>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dirty="0"/>
              <a:t>Update (2021) </a:t>
            </a:r>
            <a:br>
              <a:rPr lang="en-US" sz="3700" dirty="0"/>
            </a:br>
            <a:r>
              <a:rPr lang="en-US" sz="3700" dirty="0"/>
              <a:t>a Message from Facebook</a:t>
            </a:r>
          </a:p>
        </p:txBody>
      </p:sp>
      <p:sp>
        <p:nvSpPr>
          <p:cNvPr id="328" name="Round Diagonal Corner Rectangle 6">
            <a:extLst>
              <a:ext uri="{FF2B5EF4-FFF2-40B4-BE49-F238E27FC236}">
                <a16:creationId xmlns:a16="http://schemas.microsoft.com/office/drawing/2014/main" id="{7C752539-319A-41C0-ABDD-5FBB1E2BC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B5C2FD04-F03E-5A75-2066-AAA875EF6BEC}"/>
              </a:ext>
            </a:extLst>
          </p:cNvPr>
          <p:cNvPicPr>
            <a:picLocks noChangeAspect="1"/>
          </p:cNvPicPr>
          <p:nvPr/>
        </p:nvPicPr>
        <p:blipFill rotWithShape="1">
          <a:blip r:embed="rId5"/>
          <a:srcRect l="3238" r="2131"/>
          <a:stretch/>
        </p:blipFill>
        <p:spPr>
          <a:xfrm>
            <a:off x="6028833" y="951493"/>
            <a:ext cx="5405927" cy="2975493"/>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E870D739-D9C1-7E89-DB30-066C3586B11D}"/>
              </a:ext>
            </a:extLst>
          </p:cNvPr>
          <p:cNvPicPr>
            <a:picLocks noChangeAspect="1"/>
          </p:cNvPicPr>
          <p:nvPr/>
        </p:nvPicPr>
        <p:blipFill rotWithShape="1">
          <a:blip r:embed="rId6"/>
          <a:srcRect l="287" t="1" r="4465" b="-4"/>
          <a:stretch/>
        </p:blipFill>
        <p:spPr>
          <a:xfrm>
            <a:off x="757239" y="951493"/>
            <a:ext cx="5038233" cy="2975493"/>
          </a:xfrm>
          <a:prstGeom prst="rect">
            <a:avLst/>
          </a:prstGeom>
        </p:spPr>
      </p:pic>
    </p:spTree>
    <p:extLst>
      <p:ext uri="{BB962C8B-B14F-4D97-AF65-F5344CB8AC3E}">
        <p14:creationId xmlns:p14="http://schemas.microsoft.com/office/powerpoint/2010/main" val="2095149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282</TotalTime>
  <Words>861</Words>
  <Application>Microsoft Macintosh PowerPoint</Application>
  <PresentationFormat>Widescreen</PresentationFormat>
  <Paragraphs>50</Paragraphs>
  <Slides>7</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flamalight</vt:lpstr>
      <vt:lpstr>Georgia</vt:lpstr>
      <vt:lpstr>Jost</vt:lpstr>
      <vt:lpstr>Optimistic Text</vt:lpstr>
      <vt:lpstr>Söhne</vt:lpstr>
      <vt:lpstr>Space Grotesk</vt:lpstr>
      <vt:lpstr>Tw Cen MT</vt:lpstr>
      <vt:lpstr>Circuit</vt:lpstr>
      <vt:lpstr>Facebook  facial recognition</vt:lpstr>
      <vt:lpstr>PowerPoint Presentation</vt:lpstr>
      <vt:lpstr>How Facebook uses artificial intelligence for face recognition</vt:lpstr>
      <vt:lpstr>What are the new face recognition features?</vt:lpstr>
      <vt:lpstr>OPT IN OR OPT OUT?</vt:lpstr>
      <vt:lpstr>Privacy concerns</vt:lpstr>
      <vt:lpstr>Update (2021)  a Message from Facebook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facial recognition</dc:title>
  <dc:creator>Adeseye Sijuwade</dc:creator>
  <cp:lastModifiedBy>Adeseye Sijuwade</cp:lastModifiedBy>
  <cp:revision>8</cp:revision>
  <dcterms:created xsi:type="dcterms:W3CDTF">2023-04-17T21:11:35Z</dcterms:created>
  <dcterms:modified xsi:type="dcterms:W3CDTF">2023-04-21T16:58:34Z</dcterms:modified>
</cp:coreProperties>
</file>